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290" r:id="rId3"/>
    <p:sldId id="281" r:id="rId4"/>
    <p:sldId id="282" r:id="rId5"/>
    <p:sldId id="283" r:id="rId6"/>
    <p:sldId id="284" r:id="rId7"/>
    <p:sldId id="285" r:id="rId8"/>
    <p:sldId id="286" r:id="rId9"/>
    <p:sldId id="276" r:id="rId10"/>
    <p:sldId id="277" r:id="rId11"/>
    <p:sldId id="278" r:id="rId12"/>
    <p:sldId id="280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3AA87-A0A6-4321-899A-E1AA17E479C5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063D1-E145-4143-9CCD-A100097CC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7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E48CB-7D0E-41FE-B63D-63E7A46AAC35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1BD64A-9869-423C-95B8-7E6AC7EA3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6DD5596-F134-4288-AB10-EB2C7BE553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B41B131-D003-49D2-9CCC-F61C54082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3E8B1EB-B869-418B-9514-63A655623395}"/>
              </a:ext>
            </a:extLst>
          </p:cNvPr>
          <p:cNvSpPr/>
          <p:nvPr/>
        </p:nvSpPr>
        <p:spPr>
          <a:xfrm>
            <a:off x="76200" y="1676400"/>
            <a:ext cx="8763000" cy="22098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40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Tiêu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chí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đánh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giá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b="1" dirty="0" err="1">
                <a:solidFill>
                  <a:srgbClr val="0000FF"/>
                </a:solidFill>
              </a:rPr>
              <a:t>Nội</a:t>
            </a:r>
            <a:r>
              <a:rPr lang="en-US" b="1" dirty="0">
                <a:solidFill>
                  <a:srgbClr val="0000FF"/>
                </a:solidFill>
              </a:rPr>
              <a:t> dung: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- </a:t>
            </a:r>
            <a:r>
              <a:rPr lang="en-US" b="1" dirty="0" err="1">
                <a:solidFill>
                  <a:srgbClr val="0000FF"/>
                </a:solidFill>
              </a:rPr>
              <a:t>Kể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đúng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từng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đoạn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và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cả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câu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chuyện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2. </a:t>
            </a:r>
            <a:r>
              <a:rPr lang="en-US" b="1" dirty="0" err="1">
                <a:solidFill>
                  <a:srgbClr val="0000FF"/>
                </a:solidFill>
              </a:rPr>
              <a:t>Diễn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đạt</a:t>
            </a:r>
            <a:r>
              <a:rPr lang="en-US" b="1" dirty="0">
                <a:solidFill>
                  <a:srgbClr val="0000FF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- </a:t>
            </a:r>
            <a:r>
              <a:rPr lang="en-US" b="1" dirty="0" err="1">
                <a:solidFill>
                  <a:srgbClr val="0000FF"/>
                </a:solidFill>
              </a:rPr>
              <a:t>Lời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kể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rõ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ràng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dirty="0" err="1">
                <a:solidFill>
                  <a:srgbClr val="0000FF"/>
                </a:solidFill>
              </a:rPr>
              <a:t>tự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nhiên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3. </a:t>
            </a:r>
            <a:r>
              <a:rPr lang="en-US" b="1" dirty="0" err="1">
                <a:solidFill>
                  <a:srgbClr val="0000FF"/>
                </a:solidFill>
              </a:rPr>
              <a:t>Cách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thể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hiện</a:t>
            </a:r>
            <a:r>
              <a:rPr lang="en-US" b="1" dirty="0">
                <a:solidFill>
                  <a:srgbClr val="0000FF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00FF"/>
                </a:solidFill>
              </a:rPr>
              <a:t>Giọng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kể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phù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hợp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với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nhân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vật</a:t>
            </a:r>
            <a:endParaRPr lang="en-US" b="1" dirty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00FF"/>
                </a:solidFill>
              </a:rPr>
              <a:t>Biết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kết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hợp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lời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kể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với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nét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mặt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và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điệu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bộ</a:t>
            </a:r>
            <a:endParaRPr lang="en-US" b="1" dirty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endParaRPr lang="en-US" b="1" dirty="0">
              <a:solidFill>
                <a:srgbClr val="0000FF"/>
              </a:solidFill>
            </a:endParaRPr>
          </a:p>
          <a:p>
            <a:pPr marL="514350" indent="-514350">
              <a:buAutoNum type="arabicPeriod"/>
            </a:pP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29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905000"/>
            <a:ext cx="853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 </a:t>
            </a:r>
            <a:r>
              <a:rPr lang="en-US" sz="3200" b="1" u="sng" dirty="0" err="1">
                <a:solidFill>
                  <a:srgbClr val="7030A0"/>
                </a:solidFill>
              </a:rPr>
              <a:t>Việc</a:t>
            </a:r>
            <a:r>
              <a:rPr lang="en-US" sz="3200" b="1" u="sng" dirty="0">
                <a:solidFill>
                  <a:srgbClr val="7030A0"/>
                </a:solidFill>
              </a:rPr>
              <a:t> 1</a:t>
            </a:r>
            <a:r>
              <a:rPr lang="en-US" sz="3200" b="1" dirty="0">
                <a:solidFill>
                  <a:srgbClr val="0000FF"/>
                </a:solidFill>
              </a:rPr>
              <a:t>: </a:t>
            </a:r>
            <a:r>
              <a:rPr lang="en-US" sz="3200" b="1" dirty="0" err="1">
                <a:solidFill>
                  <a:srgbClr val="0000FF"/>
                </a:solidFill>
              </a:rPr>
              <a:t>Em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bạn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quan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sát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tranh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cho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biết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mỗi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tranh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ứng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với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đoạn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nào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trong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câu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chuyện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  <a:endParaRPr lang="vi-VN" sz="3200" dirty="0">
              <a:solidFill>
                <a:srgbClr val="0000FF"/>
              </a:solidFill>
            </a:endParaRPr>
          </a:p>
          <a:p>
            <a:pPr lvl="0"/>
            <a:r>
              <a:rPr lang="en-US" sz="3200" b="1" u="sng" dirty="0" err="1">
                <a:solidFill>
                  <a:srgbClr val="7030A0"/>
                </a:solidFill>
              </a:rPr>
              <a:t>Việc</a:t>
            </a:r>
            <a:r>
              <a:rPr lang="en-US" sz="3200" b="1" u="sng" dirty="0">
                <a:solidFill>
                  <a:srgbClr val="7030A0"/>
                </a:solidFill>
              </a:rPr>
              <a:t> 2</a:t>
            </a:r>
            <a:r>
              <a:rPr lang="en-US" sz="3200" b="1" dirty="0">
                <a:solidFill>
                  <a:srgbClr val="0000FF"/>
                </a:solidFill>
              </a:rPr>
              <a:t>: </a:t>
            </a:r>
            <a:r>
              <a:rPr lang="en-US" sz="3200" b="1" dirty="0" err="1">
                <a:solidFill>
                  <a:srgbClr val="0000FF"/>
                </a:solidFill>
              </a:rPr>
              <a:t>Em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bạn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dựa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vào</a:t>
            </a:r>
            <a:r>
              <a:rPr lang="en-US" sz="3200" b="1" dirty="0">
                <a:solidFill>
                  <a:srgbClr val="0000FF"/>
                </a:solidFill>
              </a:rPr>
              <a:t> 4 </a:t>
            </a:r>
            <a:r>
              <a:rPr lang="en-US" sz="3200" b="1" dirty="0" err="1">
                <a:solidFill>
                  <a:srgbClr val="0000FF"/>
                </a:solidFill>
              </a:rPr>
              <a:t>tranh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kể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lại</a:t>
            </a:r>
            <a:r>
              <a:rPr lang="en-US" sz="3200" b="1" dirty="0">
                <a:solidFill>
                  <a:srgbClr val="0000FF"/>
                </a:solidFill>
              </a:rPr>
              <a:t> 4 </a:t>
            </a:r>
            <a:r>
              <a:rPr lang="en-US" sz="3200" b="1" dirty="0" err="1">
                <a:solidFill>
                  <a:srgbClr val="0000FF"/>
                </a:solidFill>
              </a:rPr>
              <a:t>đoạn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của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câu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chuyện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  <a:endParaRPr lang="vi-VN" sz="3200" dirty="0">
              <a:solidFill>
                <a:srgbClr val="0000FF"/>
              </a:solidFill>
            </a:endParaRPr>
          </a:p>
          <a:p>
            <a:r>
              <a:rPr lang="en-US" sz="3200" b="1" u="sng" dirty="0" err="1">
                <a:solidFill>
                  <a:srgbClr val="7030A0"/>
                </a:solidFill>
              </a:rPr>
              <a:t>Việc</a:t>
            </a:r>
            <a:r>
              <a:rPr lang="en-US" sz="3200" b="1" u="sng" dirty="0">
                <a:solidFill>
                  <a:srgbClr val="7030A0"/>
                </a:solidFill>
              </a:rPr>
              <a:t> 3</a:t>
            </a:r>
            <a:r>
              <a:rPr lang="en-US" sz="3200" b="1" dirty="0">
                <a:solidFill>
                  <a:srgbClr val="0000FF"/>
                </a:solidFill>
              </a:rPr>
              <a:t>: </a:t>
            </a:r>
            <a:r>
              <a:rPr lang="en-US" sz="3200" b="1" dirty="0" err="1">
                <a:solidFill>
                  <a:srgbClr val="0000FF"/>
                </a:solidFill>
              </a:rPr>
              <a:t>Em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bạn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dựa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tranh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kể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lại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cả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câu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chuyện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Bà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cháu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  <a:p>
            <a:endParaRPr lang="vi-VN" sz="3200" dirty="0">
              <a:solidFill>
                <a:srgbClr val="0000FF"/>
              </a:solidFill>
            </a:endParaRPr>
          </a:p>
          <a:p>
            <a:endParaRPr lang="vi-VN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2E393E-EE88-4CEB-A499-D8C74AF9B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-11133"/>
            <a:ext cx="1676400" cy="1217633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1236702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Kể chuyện theo tranh</a:t>
            </a:r>
            <a:endParaRPr lang="vi-VN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21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8610DA-1483-4D2C-8B13-F120FE932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343891"/>
            <a:ext cx="9067800" cy="3581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Chúc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các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con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luôn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chăm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ngoan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8879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:\hoangvy\gdthk 10b\tai lieu hoc tap\THCB - Thay Quang\ppt\ppt\HINH NEN\New folder\SLGG_2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37412" y="3244334"/>
            <a:ext cx="5469190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cap="all" dirty="0" err="1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Kể</a:t>
            </a:r>
            <a:r>
              <a:rPr lang="en-US" sz="2800" cap="all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cap="all" dirty="0" err="1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chuyện</a:t>
            </a:r>
            <a:r>
              <a:rPr lang="en-US" sz="2800" cap="all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cap="all" dirty="0" err="1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Tuần</a:t>
            </a:r>
            <a:r>
              <a:rPr lang="en-US" sz="2800" cap="all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cap="all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13: </a:t>
            </a:r>
            <a:r>
              <a:rPr lang="en-US" sz="2800" cap="all" dirty="0" err="1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bông</a:t>
            </a:r>
            <a:r>
              <a:rPr lang="en-US" sz="2800" cap="all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cap="all" dirty="0" err="1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hoa</a:t>
            </a:r>
            <a:r>
              <a:rPr lang="en-US" sz="2800" cap="all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cap="all" dirty="0" err="1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niềm</a:t>
            </a:r>
            <a:r>
              <a:rPr lang="en-US" sz="2800" cap="all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cap="all" dirty="0" err="1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vui</a:t>
            </a:r>
            <a:endParaRPr lang="en-US" sz="2800" cap="all" dirty="0" smtClean="0">
              <a:ln>
                <a:solidFill>
                  <a:srgbClr val="FF0000"/>
                </a:solidFill>
              </a:ln>
              <a:solidFill>
                <a:schemeClr val="tx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cap="all" dirty="0" err="1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Lớp</a:t>
            </a:r>
            <a:r>
              <a:rPr lang="en-US" sz="2800" cap="all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cap="all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2 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cap="all" dirty="0" err="1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Gv</a:t>
            </a:r>
            <a:r>
              <a:rPr lang="en-US" sz="2800" cap="all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: Ng </a:t>
            </a:r>
            <a:r>
              <a:rPr lang="en-US" sz="2800" cap="all" dirty="0" err="1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800" cap="all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 Minh </a:t>
            </a:r>
            <a:r>
              <a:rPr lang="en-US" sz="2800" cap="all" dirty="0" err="1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hường</a:t>
            </a:r>
            <a:endParaRPr lang="en-US" sz="2800" cap="all" dirty="0" smtClean="0">
              <a:ln>
                <a:solidFill>
                  <a:srgbClr val="FF0000"/>
                </a:solidFill>
              </a:ln>
              <a:solidFill>
                <a:schemeClr val="tx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cap="all" dirty="0">
              <a:ln>
                <a:solidFill>
                  <a:srgbClr val="FF0000"/>
                </a:solidFill>
              </a:ln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cap="all" dirty="0">
              <a:ln>
                <a:solidFill>
                  <a:srgbClr val="FF0000"/>
                </a:solidFill>
              </a:ln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2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xmlns="" id="{75FEC498-48C7-4C6C-AFF9-B825E58AD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219075"/>
            <a:ext cx="2057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 sz="36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3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cũ</a:t>
            </a:r>
            <a:r>
              <a:rPr lang="en-US" altLang="en-US" sz="3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095" name="Picture 23" descr="Picture 049">
            <a:extLst>
              <a:ext uri="{FF2B5EF4-FFF2-40B4-BE49-F238E27FC236}">
                <a16:creationId xmlns:a16="http://schemas.microsoft.com/office/drawing/2014/main" xmlns="" id="{04CE4949-49E8-45FA-95CD-D8E3CFDEF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5" t="27066" r="15688" b="51566"/>
          <a:stretch>
            <a:fillRect/>
          </a:stretch>
        </p:blipFill>
        <p:spPr bwMode="auto">
          <a:xfrm>
            <a:off x="533400" y="1071562"/>
            <a:ext cx="8305800" cy="5591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83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5">
            <a:extLst>
              <a:ext uri="{FF2B5EF4-FFF2-40B4-BE49-F238E27FC236}">
                <a16:creationId xmlns:a16="http://schemas.microsoft.com/office/drawing/2014/main" xmlns="" id="{E89BC6E5-DE64-4573-965C-C97803E82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1. Quan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1)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" name="Text Box 96">
            <a:extLst>
              <a:ext uri="{FF2B5EF4-FFF2-40B4-BE49-F238E27FC236}">
                <a16:creationId xmlns:a16="http://schemas.microsoft.com/office/drawing/2014/main" xmlns="" id="{3B5AE9E1-3290-4662-A33F-DB56137B7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12838"/>
            <a:ext cx="868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97">
            <a:extLst>
              <a:ext uri="{FF2B5EF4-FFF2-40B4-BE49-F238E27FC236}">
                <a16:creationId xmlns:a16="http://schemas.microsoft.com/office/drawing/2014/main" xmlns="" id="{E296E368-1B2E-4244-8313-8B89FD7CC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06563"/>
            <a:ext cx="86106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dịu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”, Sau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“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Niềm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”.</a:t>
            </a:r>
          </a:p>
        </p:txBody>
      </p:sp>
      <p:grpSp>
        <p:nvGrpSpPr>
          <p:cNvPr id="8" name="Group 14">
            <a:extLst>
              <a:ext uri="{FF2B5EF4-FFF2-40B4-BE49-F238E27FC236}">
                <a16:creationId xmlns:a16="http://schemas.microsoft.com/office/drawing/2014/main" xmlns="" id="{5E4AACE1-7D0F-4EC5-AF89-8F34C2E5C210}"/>
              </a:ext>
            </a:extLst>
          </p:cNvPr>
          <p:cNvGrpSpPr>
            <a:grpSpLocks/>
          </p:cNvGrpSpPr>
          <p:nvPr/>
        </p:nvGrpSpPr>
        <p:grpSpPr bwMode="auto">
          <a:xfrm>
            <a:off x="692150" y="2743200"/>
            <a:ext cx="7759700" cy="4267200"/>
            <a:chOff x="2377" y="1006"/>
            <a:chExt cx="3247" cy="2909"/>
          </a:xfrm>
        </p:grpSpPr>
        <p:pic>
          <p:nvPicPr>
            <p:cNvPr id="9" name="Picture 12" descr="jhgjhgj">
              <a:extLst>
                <a:ext uri="{FF2B5EF4-FFF2-40B4-BE49-F238E27FC236}">
                  <a16:creationId xmlns:a16="http://schemas.microsoft.com/office/drawing/2014/main" xmlns="" id="{2B3B8A3B-0DD2-4C0E-A87C-816608DD78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" t="1546" r="1237" b="705"/>
            <a:stretch>
              <a:fillRect/>
            </a:stretch>
          </p:blipFill>
          <p:spPr bwMode="auto">
            <a:xfrm>
              <a:off x="2377" y="1006"/>
              <a:ext cx="3247" cy="29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13">
              <a:extLst>
                <a:ext uri="{FF2B5EF4-FFF2-40B4-BE49-F238E27FC236}">
                  <a16:creationId xmlns:a16="http://schemas.microsoft.com/office/drawing/2014/main" xmlns="" id="{5694CA61-9ED9-4103-BE20-7286610C2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042"/>
              <a:ext cx="232" cy="25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888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1">
            <a:extLst>
              <a:ext uri="{FF2B5EF4-FFF2-40B4-BE49-F238E27FC236}">
                <a16:creationId xmlns:a16="http://schemas.microsoft.com/office/drawing/2014/main" xmlns="" id="{BB93394A-9E3E-4E3C-AB3C-1745C58EE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8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Dựa vào tranh, kể lại nội dung chính của câu chuyện (đoạn 2, 3) bằng lời của em.</a:t>
            </a:r>
          </a:p>
        </p:txBody>
      </p:sp>
      <p:grpSp>
        <p:nvGrpSpPr>
          <p:cNvPr id="5123" name="Group 16">
            <a:extLst>
              <a:ext uri="{FF2B5EF4-FFF2-40B4-BE49-F238E27FC236}">
                <a16:creationId xmlns:a16="http://schemas.microsoft.com/office/drawing/2014/main" xmlns="" id="{527772BD-0BA3-44C6-A5CC-8AA99F6E835E}"/>
              </a:ext>
            </a:extLst>
          </p:cNvPr>
          <p:cNvGrpSpPr>
            <a:grpSpLocks/>
          </p:cNvGrpSpPr>
          <p:nvPr/>
        </p:nvGrpSpPr>
        <p:grpSpPr bwMode="auto">
          <a:xfrm>
            <a:off x="158750" y="1436688"/>
            <a:ext cx="4848225" cy="5260975"/>
            <a:chOff x="100" y="905"/>
            <a:chExt cx="3054" cy="3314"/>
          </a:xfrm>
        </p:grpSpPr>
        <p:pic>
          <p:nvPicPr>
            <p:cNvPr id="5127" name="Picture 12" descr="546546">
              <a:extLst>
                <a:ext uri="{FF2B5EF4-FFF2-40B4-BE49-F238E27FC236}">
                  <a16:creationId xmlns:a16="http://schemas.microsoft.com/office/drawing/2014/main" xmlns="" id="{494A6E1D-CEA9-43F6-9307-2DED5FE8A1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1" t="4071" r="3587" b="4326"/>
            <a:stretch>
              <a:fillRect/>
            </a:stretch>
          </p:blipFill>
          <p:spPr bwMode="auto">
            <a:xfrm>
              <a:off x="100" y="905"/>
              <a:ext cx="3054" cy="33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8" name="Oval 14">
              <a:extLst>
                <a:ext uri="{FF2B5EF4-FFF2-40B4-BE49-F238E27FC236}">
                  <a16:creationId xmlns:a16="http://schemas.microsoft.com/office/drawing/2014/main" xmlns="" id="{E1C14819-D8C5-4EEA-BDE6-093504822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928"/>
              <a:ext cx="232" cy="25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5124" name="Group 17">
            <a:extLst>
              <a:ext uri="{FF2B5EF4-FFF2-40B4-BE49-F238E27FC236}">
                <a16:creationId xmlns:a16="http://schemas.microsoft.com/office/drawing/2014/main" xmlns="" id="{B1D5803B-5CCB-4F7B-8063-B7B943BF9102}"/>
              </a:ext>
            </a:extLst>
          </p:cNvPr>
          <p:cNvGrpSpPr>
            <a:grpSpLocks/>
          </p:cNvGrpSpPr>
          <p:nvPr/>
        </p:nvGrpSpPr>
        <p:grpSpPr bwMode="auto">
          <a:xfrm>
            <a:off x="5062538" y="1455738"/>
            <a:ext cx="3954462" cy="5254625"/>
            <a:chOff x="3189" y="917"/>
            <a:chExt cx="2491" cy="3310"/>
          </a:xfrm>
        </p:grpSpPr>
        <p:pic>
          <p:nvPicPr>
            <p:cNvPr id="5125" name="Picture 13" descr="534534">
              <a:extLst>
                <a:ext uri="{FF2B5EF4-FFF2-40B4-BE49-F238E27FC236}">
                  <a16:creationId xmlns:a16="http://schemas.microsoft.com/office/drawing/2014/main" xmlns="" id="{B451EBBE-F1A8-430E-A1E1-23C144AF83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" t="25558" r="7018" b="2280"/>
            <a:stretch>
              <a:fillRect/>
            </a:stretch>
          </p:blipFill>
          <p:spPr bwMode="auto">
            <a:xfrm>
              <a:off x="3189" y="917"/>
              <a:ext cx="2491" cy="33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6" name="Oval 15">
              <a:extLst>
                <a:ext uri="{FF2B5EF4-FFF2-40B4-BE49-F238E27FC236}">
                  <a16:creationId xmlns:a16="http://schemas.microsoft.com/office/drawing/2014/main" xmlns="" id="{FC0A4256-1DD0-486D-AA65-94C68F2A8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" y="960"/>
              <a:ext cx="232" cy="25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3575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80" name="Group 24">
            <a:extLst>
              <a:ext uri="{FF2B5EF4-FFF2-40B4-BE49-F238E27FC236}">
                <a16:creationId xmlns:a16="http://schemas.microsoft.com/office/drawing/2014/main" xmlns="" id="{8555B994-596D-4E1E-93E8-FCB81CB66E7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48" name="Picture 21" descr="gfghf">
              <a:extLst>
                <a:ext uri="{FF2B5EF4-FFF2-40B4-BE49-F238E27FC236}">
                  <a16:creationId xmlns:a16="http://schemas.microsoft.com/office/drawing/2014/main" xmlns="" id="{E7BE376B-AC7D-4825-AEA2-8571E961B9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7" r="5443"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9" name="Oval 23">
              <a:extLst>
                <a:ext uri="{FF2B5EF4-FFF2-40B4-BE49-F238E27FC236}">
                  <a16:creationId xmlns:a16="http://schemas.microsoft.com/office/drawing/2014/main" xmlns="" id="{11D7B1DD-3896-426C-8686-B49D15A87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" y="34"/>
              <a:ext cx="232" cy="25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45078" name="Text Box 22">
            <a:extLst>
              <a:ext uri="{FF2B5EF4-FFF2-40B4-BE49-F238E27FC236}">
                <a16:creationId xmlns:a16="http://schemas.microsoft.com/office/drawing/2014/main" xmlns="" id="{02797CC0-B7EA-481C-B541-E8801F92A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838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Kể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lại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cuối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câu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chuyện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(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4),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đó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lời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cảm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ơn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bố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Chi (do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tưởng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tượng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ra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2834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3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 descr="jhgjhgj">
            <a:extLst>
              <a:ext uri="{FF2B5EF4-FFF2-40B4-BE49-F238E27FC236}">
                <a16:creationId xmlns:a16="http://schemas.microsoft.com/office/drawing/2014/main" xmlns="" id="{44DA8A09-0A0B-4F43-BE5F-7001121C4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" t="1546" r="1237" b="705"/>
          <a:stretch>
            <a:fillRect/>
          </a:stretch>
        </p:blipFill>
        <p:spPr bwMode="auto">
          <a:xfrm>
            <a:off x="176114" y="61814"/>
            <a:ext cx="4395885" cy="322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4" name="Picture 8" descr="546546">
            <a:extLst>
              <a:ext uri="{FF2B5EF4-FFF2-40B4-BE49-F238E27FC236}">
                <a16:creationId xmlns:a16="http://schemas.microsoft.com/office/drawing/2014/main" xmlns="" id="{5ABEBF5E-FBC4-4C8E-9090-BDD7D150D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1" t="4071" r="3587" b="4326"/>
          <a:stretch>
            <a:fillRect/>
          </a:stretch>
        </p:blipFill>
        <p:spPr bwMode="auto">
          <a:xfrm>
            <a:off x="4668740" y="57152"/>
            <a:ext cx="4395885" cy="3182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7" name="Picture 11" descr="534534">
            <a:extLst>
              <a:ext uri="{FF2B5EF4-FFF2-40B4-BE49-F238E27FC236}">
                <a16:creationId xmlns:a16="http://schemas.microsoft.com/office/drawing/2014/main" xmlns="" id="{44101ADC-D874-4BB8-B6FF-12EBE1AEB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" t="25558" r="7018" b="2280"/>
          <a:stretch>
            <a:fillRect/>
          </a:stretch>
        </p:blipFill>
        <p:spPr bwMode="auto">
          <a:xfrm>
            <a:off x="176113" y="3424237"/>
            <a:ext cx="4395885" cy="3287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0" name="Picture 14" descr="gfghf">
            <a:extLst>
              <a:ext uri="{FF2B5EF4-FFF2-40B4-BE49-F238E27FC236}">
                <a16:creationId xmlns:a16="http://schemas.microsoft.com/office/drawing/2014/main" xmlns="" id="{8F2FFA4B-CC1F-4AB5-A7C4-CD786CAFE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r="5443"/>
          <a:stretch>
            <a:fillRect/>
          </a:stretch>
        </p:blipFill>
        <p:spPr bwMode="auto">
          <a:xfrm>
            <a:off x="4668740" y="3386139"/>
            <a:ext cx="4395885" cy="3316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53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905000"/>
            <a:ext cx="8534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 </a:t>
            </a:r>
            <a:r>
              <a:rPr lang="en-US" sz="3200" b="1" u="sng" dirty="0" err="1"/>
              <a:t>Việc</a:t>
            </a:r>
            <a:r>
              <a:rPr lang="en-US" sz="3200" b="1" u="sng" dirty="0"/>
              <a:t> 1</a:t>
            </a:r>
            <a:r>
              <a:rPr lang="en-US" sz="3200" b="1" dirty="0"/>
              <a:t>: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sát</a:t>
            </a:r>
            <a:r>
              <a:rPr lang="en-US" sz="3200" b="1" dirty="0"/>
              <a:t> </a:t>
            </a:r>
            <a:r>
              <a:rPr lang="en-US" sz="3200" b="1" dirty="0" err="1"/>
              <a:t>tranh</a:t>
            </a:r>
            <a:r>
              <a:rPr lang="en-US" sz="3200" b="1" dirty="0"/>
              <a:t>,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biết</a:t>
            </a:r>
            <a:r>
              <a:rPr lang="en-US" sz="3200" b="1" dirty="0"/>
              <a:t>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tranh</a:t>
            </a:r>
            <a:r>
              <a:rPr lang="en-US" sz="3200" b="1" dirty="0"/>
              <a:t> </a:t>
            </a:r>
            <a:r>
              <a:rPr lang="en-US" sz="3200" b="1" dirty="0" err="1"/>
              <a:t>ứng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đoạn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chuyện</a:t>
            </a:r>
            <a:r>
              <a:rPr lang="en-US" sz="3200" b="1" dirty="0"/>
              <a:t>.</a:t>
            </a:r>
            <a:endParaRPr lang="vi-VN" sz="3200" dirty="0"/>
          </a:p>
          <a:p>
            <a:pPr lvl="0"/>
            <a:endParaRPr lang="en-US" sz="3200" b="1" dirty="0"/>
          </a:p>
          <a:p>
            <a:pPr lvl="0"/>
            <a:r>
              <a:rPr lang="en-US" sz="3200" b="1" u="sng" dirty="0" err="1"/>
              <a:t>Việc</a:t>
            </a:r>
            <a:r>
              <a:rPr lang="en-US" sz="3200" b="1" u="sng" dirty="0"/>
              <a:t> 2</a:t>
            </a:r>
            <a:r>
              <a:rPr lang="en-US" sz="3200" b="1" dirty="0"/>
              <a:t>: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dựa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4 </a:t>
            </a:r>
            <a:r>
              <a:rPr lang="en-US" sz="3200" b="1" dirty="0" err="1"/>
              <a:t>tranh</a:t>
            </a:r>
            <a:r>
              <a:rPr lang="en-US" sz="3200" b="1" dirty="0"/>
              <a:t>, </a:t>
            </a:r>
            <a:r>
              <a:rPr lang="en-US" sz="3200" b="1" dirty="0" err="1"/>
              <a:t>kể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4 </a:t>
            </a:r>
            <a:r>
              <a:rPr lang="en-US" sz="3200" b="1" dirty="0" err="1"/>
              <a:t>đoạn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chuyện</a:t>
            </a:r>
            <a:r>
              <a:rPr lang="en-US" sz="3200" b="1" dirty="0"/>
              <a:t>.</a:t>
            </a:r>
            <a:endParaRPr lang="vi-VN" sz="3200" dirty="0"/>
          </a:p>
          <a:p>
            <a:endParaRPr lang="en-US" sz="3200" dirty="0"/>
          </a:p>
          <a:p>
            <a:r>
              <a:rPr lang="en-US" sz="3200" b="1" u="sng" dirty="0" err="1"/>
              <a:t>Việc</a:t>
            </a:r>
            <a:r>
              <a:rPr lang="en-US" sz="3200" b="1" u="sng" dirty="0"/>
              <a:t> 3</a:t>
            </a:r>
            <a:r>
              <a:rPr lang="en-US" sz="3200" b="1" dirty="0"/>
              <a:t>: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dựa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tranh</a:t>
            </a:r>
            <a:r>
              <a:rPr lang="en-US" sz="3200" b="1" dirty="0"/>
              <a:t>, </a:t>
            </a:r>
            <a:r>
              <a:rPr lang="en-US" sz="3200" b="1" dirty="0" err="1"/>
              <a:t>kể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cả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chuyện</a:t>
            </a:r>
            <a:r>
              <a:rPr lang="en-US" sz="3200" b="1" dirty="0"/>
              <a:t> </a:t>
            </a:r>
            <a:r>
              <a:rPr lang="en-US" sz="3200" b="1" i="1" dirty="0" err="1"/>
              <a:t>Bà</a:t>
            </a:r>
            <a:r>
              <a:rPr lang="en-US" sz="3200" b="1" i="1" dirty="0"/>
              <a:t> </a:t>
            </a:r>
            <a:r>
              <a:rPr lang="en-US" sz="3200" b="1" i="1" dirty="0" err="1"/>
              <a:t>cháu</a:t>
            </a:r>
            <a:r>
              <a:rPr lang="en-US" sz="3200" dirty="0"/>
              <a:t>.</a:t>
            </a:r>
            <a:endParaRPr lang="vi-VN" sz="3200" dirty="0"/>
          </a:p>
          <a:p>
            <a:endParaRPr lang="vi-VN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2E393E-EE88-4CEB-A499-D8C74AF9B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-11133"/>
            <a:ext cx="1676400" cy="1217633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1236702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Kể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chuyện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theo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tranh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391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53&quot;&gt;&lt;property id=&quot;20148&quot; value=&quot;5&quot;/&gt;&lt;property id=&quot;20300&quot; value=&quot;Slide 1 - &amp;quot;Đọc từ&amp;quot;&quot;/&gt;&lt;property id=&quot;20307&quot; value=&quot;259&quot;/&gt;&lt;/object&gt;&lt;object type=&quot;3&quot; unique_id=&quot;10054&quot;&gt;&lt;property id=&quot;20148&quot; value=&quot;5&quot;/&gt;&lt;property id=&quot;20300&quot; value=&quot;Slide 3 - &amp;quot;&amp;#x0D;&amp;#x0A; Câu 1: Bố Dũng đến trường làm gì?&amp;#x0D;&amp;#x0A;&amp;quot;&quot;/&gt;&lt;property id=&quot;20307&quot; value=&quot;260&quot;/&gt;&lt;/object&gt;&lt;object type=&quot;3&quot; unique_id=&quot;10125&quot;&gt;&lt;property id=&quot;20148&quot; value=&quot;5&quot;/&gt;&lt;property id=&quot;20300&quot; value=&quot;Slide 4 - &amp;quot;Câu 2: Cử chỉ nào của bố Dũng thể hiện sự kính trọng thầy giáo cũ?&amp;quot;&quot;/&gt;&lt;property id=&quot;20307&quot; value=&quot;261&quot;/&gt;&lt;/object&gt;&lt;object type=&quot;3&quot; unique_id=&quot;10126&quot;&gt;&lt;property id=&quot;20148&quot; value=&quot;5&quot;/&gt;&lt;property id=&quot;20300&quot; value=&quot;Slide 5 - &amp;quot;Câu 3: Bố Dũng nhớ nhất kỉ niệm nào về thầy ?&amp;quot;&quot;/&gt;&lt;property id=&quot;20307&quot; value=&quot;262&quot;/&gt;&lt;/object&gt;&lt;object type=&quot;3&quot; unique_id=&quot;10847&quot;&gt;&lt;property id=&quot;20148&quot; value=&quot;5&quot;/&gt;&lt;property id=&quot;20300&quot; value=&quot;Slide 2 - &amp;quot;Đọc câu&amp;quot;&quot;/&gt;&lt;property id=&quot;20307&quot; value=&quot;270&quot;/&gt;&lt;/object&gt;&lt;object type=&quot;3&quot; unique_id=&quot;10848&quot;&gt;&lt;property id=&quot;20148&quot; value=&quot;5&quot;/&gt;&lt;property id=&quot;20300&quot; value=&quot;Slide 6 - &amp;quot;Câu 4: Việc làm nào của bố khiến Dũng xúc động?&amp;quot;&quot;/&gt;&lt;property id=&quot;20307&quot; value=&quot;271&quot;/&gt;&lt;/object&gt;&lt;object type=&quot;3&quot; unique_id=&quot;10991&quot;&gt;&lt;property id=&quot;20148&quot; value=&quot;5&quot;/&gt;&lt;property id=&quot;20300&quot; value=&quot;Slide 8&quot;/&gt;&lt;property id=&quot;20307&quot; value=&quot;272&quot;/&gt;&lt;/object&gt;&lt;object type=&quot;3&quot; unique_id=&quot;10992&quot;&gt;&lt;property id=&quot;20148&quot; value=&quot;5&quot;/&gt;&lt;property id=&quot;20300&quot; value=&quot;Slide 9&quot;/&gt;&lt;property id=&quot;20307&quot; value=&quot;275&quot;/&gt;&lt;/object&gt;&lt;object type=&quot;3&quot; unique_id=&quot;10993&quot;&gt;&lt;property id=&quot;20148&quot; value=&quot;5&quot;/&gt;&lt;property id=&quot;20300&quot; value=&quot;Slide 10&quot;/&gt;&lt;property id=&quot;20307&quot; value=&quot;276&quot;/&gt;&lt;/object&gt;&lt;object type=&quot;3&quot; unique_id=&quot;10994&quot;&gt;&lt;property id=&quot;20148&quot; value=&quot;5&quot;/&gt;&lt;property id=&quot;20300&quot; value=&quot;Slide 11&quot;/&gt;&lt;property id=&quot;20307&quot; value=&quot;277&quot;/&gt;&lt;/object&gt;&lt;object type=&quot;3&quot; unique_id=&quot;10995&quot;&gt;&lt;property id=&quot;20148&quot; value=&quot;5&quot;/&gt;&lt;property id=&quot;20300&quot; value=&quot;Slide 12&quot;/&gt;&lt;property id=&quot;20307&quot; value=&quot;273&quot;/&gt;&lt;/object&gt;&lt;object type=&quot;3&quot; unique_id=&quot;10996&quot;&gt;&lt;property id=&quot;20148&quot; value=&quot;5&quot;/&gt;&lt;property id=&quot;20300&quot; value=&quot;Slide 14&quot;/&gt;&lt;property id=&quot;20307&quot; value=&quot;274&quot;/&gt;&lt;/object&gt;&lt;object type=&quot;3&quot; unique_id=&quot;11059&quot;&gt;&lt;property id=&quot;20148&quot; value=&quot;5&quot;/&gt;&lt;property id=&quot;20300&quot; value=&quot;Slide 7&quot;/&gt;&lt;property id=&quot;20307&quot; value=&quot;278&quot;/&gt;&lt;/object&gt;&lt;object type=&quot;3&quot; unique_id=&quot;11060&quot;&gt;&lt;property id=&quot;20148&quot; value=&quot;5&quot;/&gt;&lt;property id=&quot;20300&quot; value=&quot;Slide 13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226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Tiêu chí đánh giá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58</cp:revision>
  <dcterms:created xsi:type="dcterms:W3CDTF">2015-08-23T07:55:17Z</dcterms:created>
  <dcterms:modified xsi:type="dcterms:W3CDTF">2020-01-22T11:18:50Z</dcterms:modified>
</cp:coreProperties>
</file>